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4" r:id="rId3"/>
    <p:sldId id="266" r:id="rId4"/>
    <p:sldId id="267" r:id="rId5"/>
    <p:sldId id="265" r:id="rId6"/>
    <p:sldId id="263" r:id="rId7"/>
    <p:sldId id="257" r:id="rId8"/>
    <p:sldId id="258" r:id="rId9"/>
    <p:sldId id="259" r:id="rId10"/>
    <p:sldId id="260" r:id="rId11"/>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2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3368722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1651318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514898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3635635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2140763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331847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3098575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2076207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3032347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205819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DC136A70-BA0C-46B5-BECB-DF764D30999E}" type="datetimeFigureOut">
              <a:rPr lang="ru-RU" smtClean="0"/>
              <a:pPr/>
              <a:t>24.10.2023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CD6C3B7-4FD8-47AD-9535-B56F781D47A8}" type="slidenum">
              <a:rPr lang="ru-RU" smtClean="0"/>
              <a:pPr/>
              <a:t>‹#›</a:t>
            </a:fld>
            <a:endParaRPr lang="ru-RU"/>
          </a:p>
        </p:txBody>
      </p:sp>
    </p:spTree>
    <p:extLst>
      <p:ext uri="{BB962C8B-B14F-4D97-AF65-F5344CB8AC3E}">
        <p14:creationId xmlns:p14="http://schemas.microsoft.com/office/powerpoint/2010/main" val="735401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136A70-BA0C-46B5-BECB-DF764D30999E}" type="datetimeFigureOut">
              <a:rPr lang="ru-RU" smtClean="0"/>
              <a:pPr/>
              <a:t>24.10.2023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6C3B7-4FD8-47AD-9535-B56F781D47A8}" type="slidenum">
              <a:rPr lang="ru-RU" smtClean="0"/>
              <a:pPr/>
              <a:t>‹#›</a:t>
            </a:fld>
            <a:endParaRPr lang="ru-RU"/>
          </a:p>
        </p:txBody>
      </p:sp>
    </p:spTree>
    <p:extLst>
      <p:ext uri="{BB962C8B-B14F-4D97-AF65-F5344CB8AC3E}">
        <p14:creationId xmlns:p14="http://schemas.microsoft.com/office/powerpoint/2010/main" val="3442259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8- лекция</a:t>
            </a:r>
          </a:p>
        </p:txBody>
      </p:sp>
      <p:sp>
        <p:nvSpPr>
          <p:cNvPr id="3" name="Содержимое 2"/>
          <p:cNvSpPr>
            <a:spLocks noGrp="1"/>
          </p:cNvSpPr>
          <p:nvPr>
            <p:ph idx="1"/>
          </p:nvPr>
        </p:nvSpPr>
        <p:spPr/>
        <p:txBody>
          <a:bodyPr>
            <a:normAutofit/>
          </a:bodyPr>
          <a:lstStyle/>
          <a:p>
            <a:r>
              <a:rPr lang="kk-KZ" sz="2800" b="1" dirty="0">
                <a:effectLst/>
                <a:latin typeface="Times New Roman" panose="02020603050405020304" pitchFamily="18" charset="0"/>
                <a:ea typeface="Calibri" panose="020F0502020204030204" pitchFamily="34" charset="0"/>
                <a:cs typeface="Times New Roman" panose="02020603050405020304" pitchFamily="18" charset="0"/>
              </a:rPr>
              <a:t>Мектеп пен ЖОО   білім беру бағдарламаларын құру логикасы</a:t>
            </a:r>
            <a:endParaRPr lang="ru-RU" sz="2800"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282154"/>
          </a:xfrm>
        </p:spPr>
        <p:style>
          <a:lnRef idx="2">
            <a:schemeClr val="accent2"/>
          </a:lnRef>
          <a:fillRef idx="1">
            <a:schemeClr val="lt1"/>
          </a:fillRef>
          <a:effectRef idx="0">
            <a:schemeClr val="accent2"/>
          </a:effectRef>
          <a:fontRef idx="minor">
            <a:schemeClr val="dk1"/>
          </a:fontRef>
        </p:style>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kk-KZ"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Коучингтің бүгінгі таңда қолданылуы</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1700808"/>
            <a:ext cx="8229600" cy="4425355"/>
          </a:xfrm>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pPr algn="just"/>
            <a:r>
              <a:rPr lang="ru-RU" dirty="0" err="1">
                <a:latin typeface="Arial" panose="020B0604020202020204" pitchFamily="34" charset="0"/>
                <a:cs typeface="Arial" panose="020B0604020202020204" pitchFamily="34" charset="0"/>
              </a:rPr>
              <a:t>Коучинг</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ілімі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қазір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әлемнің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көптеген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елдерінде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табысты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қолданылады</a:t>
            </a:r>
            <a:r>
              <a:rPr lang="ru-RU" dirty="0">
                <a:latin typeface="Arial" panose="020B0604020202020204" pitchFamily="34" charset="0"/>
                <a:cs typeface="Arial" panose="020B0604020202020204" pitchFamily="34" charset="0"/>
              </a:rPr>
              <a:t>. Тимоти </a:t>
            </a:r>
            <a:r>
              <a:rPr lang="ru-RU" dirty="0" err="1">
                <a:latin typeface="Arial" panose="020B0604020202020204" pitchFamily="34" charset="0"/>
                <a:cs typeface="Arial" panose="020B0604020202020204" pitchFamily="34" charset="0"/>
              </a:rPr>
              <a:t>Голви</a:t>
            </a:r>
            <a:r>
              <a:rPr lang="ru-RU" dirty="0">
                <a:latin typeface="Arial" panose="020B0604020202020204" pitchFamily="34" charset="0"/>
                <a:cs typeface="Arial" panose="020B0604020202020204" pitchFamily="34" charset="0"/>
              </a:rPr>
              <a:t>, Джон </a:t>
            </a:r>
            <a:r>
              <a:rPr lang="ru-RU" dirty="0" err="1">
                <a:latin typeface="Arial" panose="020B0604020202020204" pitchFamily="34" charset="0"/>
                <a:cs typeface="Arial" panose="020B0604020202020204" pitchFamily="34" charset="0"/>
              </a:rPr>
              <a:t>Уитмор</a:t>
            </a:r>
            <a:r>
              <a:rPr lang="ru-RU" dirty="0">
                <a:latin typeface="Arial" panose="020B0604020202020204" pitchFamily="34" charset="0"/>
                <a:cs typeface="Arial" panose="020B0604020202020204" pitchFamily="34" charset="0"/>
              </a:rPr>
              <a:t>, Мерлин </a:t>
            </a:r>
            <a:r>
              <a:rPr lang="ru-RU" dirty="0" err="1">
                <a:latin typeface="Arial" panose="020B0604020202020204" pitchFamily="34" charset="0"/>
                <a:cs typeface="Arial" panose="020B0604020202020204" pitchFamily="34" charset="0"/>
              </a:rPr>
              <a:t>Аткинсон</a:t>
            </a:r>
            <a:r>
              <a:rPr lang="ru-RU" dirty="0">
                <a:latin typeface="Arial" panose="020B0604020202020204" pitchFamily="34" charset="0"/>
                <a:cs typeface="Arial" panose="020B0604020202020204" pitchFamily="34" charset="0"/>
              </a:rPr>
              <a:t>, Томас Леонард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басқалары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сияқты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жетекшi</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әлем</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коучтары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практикасымен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адамдарға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қызмет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етуде</a:t>
            </a:r>
            <a:r>
              <a:rPr lang="ru-RU"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Коучингтің</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халықаралық</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федерациясының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анықтауына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сәйкес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кәсіби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коучинг</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бұл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клиенттерге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жеке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кәсіби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өмірінде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нақты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нәтижелерге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жетуге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көмектесетін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үзіліссіз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қауымдастық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Коучинг</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процесі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арқылы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клиенттер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білімдерін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тереңдетеді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ықпалдылығын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өмір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сапасын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арттырады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Сондықтан</a:t>
            </a:r>
            <a:r>
              <a:rPr lang="ru-RU" dirty="0">
                <a:latin typeface="Arial" panose="020B0604020202020204" pitchFamily="34" charset="0"/>
                <a:cs typeface="Arial" panose="020B0604020202020204" pitchFamily="34" charset="0"/>
              </a:rPr>
              <a:t> да </a:t>
            </a:r>
            <a:r>
              <a:rPr lang="ru-RU" dirty="0" err="1">
                <a:latin typeface="Arial" panose="020B0604020202020204" pitchFamily="34" charset="0"/>
                <a:cs typeface="Arial" panose="020B0604020202020204" pitchFamily="34" charset="0"/>
              </a:rPr>
              <a:t>коучинг</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бүгінде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шешім</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қабылдауға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юағытталған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тәсіл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болып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табылады</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527135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601CBB-7700-9818-2639-070C7A8BD1E3}"/>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957D8332-BAEC-1FF3-C770-053C23B2CA4C}"/>
              </a:ext>
            </a:extLst>
          </p:cNvPr>
          <p:cNvSpPr>
            <a:spLocks noGrp="1"/>
          </p:cNvSpPr>
          <p:nvPr>
            <p:ph idx="1"/>
          </p:nvPr>
        </p:nvSpPr>
        <p:spPr/>
        <p:txBody>
          <a:bodyPr/>
          <a:lstStyle/>
          <a:p>
            <a:r>
              <a:rPr lang="kk-KZ" sz="1800" dirty="0">
                <a:latin typeface="Times New Roman" panose="02020603050405020304" pitchFamily="18" charset="0"/>
                <a:ea typeface="Calibri" panose="020F0502020204030204" pitchFamily="34" charset="0"/>
                <a:cs typeface="Times New Roman" panose="02020603050405020304" pitchFamily="18" charset="0"/>
              </a:rPr>
              <a:t>1.</a:t>
            </a:r>
            <a:r>
              <a:rPr lang="kk-KZ" sz="1800" dirty="0">
                <a:effectLst/>
                <a:latin typeface="Times New Roman" panose="02020603050405020304" pitchFamily="18" charset="0"/>
                <a:ea typeface="Calibri" panose="020F0502020204030204" pitchFamily="34" charset="0"/>
                <a:cs typeface="Times New Roman" panose="02020603050405020304" pitchFamily="18" charset="0"/>
              </a:rPr>
              <a:t> Педагогикалық жобалауды ұйымдастыру  мазмұны  мен құрылымы.</a:t>
            </a:r>
          </a:p>
          <a:p>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kk-KZ" sz="1800" dirty="0">
                <a:effectLst/>
                <a:latin typeface="Times New Roman" panose="02020603050405020304" pitchFamily="18" charset="0"/>
                <a:ea typeface="Calibri" panose="020F0502020204030204" pitchFamily="34" charset="0"/>
                <a:cs typeface="Times New Roman" panose="02020603050405020304" pitchFamily="18" charset="0"/>
              </a:rPr>
              <a:t>2. Жобалық іс-әрекетті ұйымдастыру логикасы.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81050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56B990D-2187-DC40-B174-654FB82C5B3C}"/>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BA85E9E9-EFC0-F15C-BC2B-4AA236F150A7}"/>
              </a:ext>
            </a:extLst>
          </p:cNvPr>
          <p:cNvSpPr>
            <a:spLocks noGrp="1"/>
          </p:cNvSpPr>
          <p:nvPr>
            <p:ph idx="1"/>
          </p:nvPr>
        </p:nvSpPr>
        <p:spPr/>
        <p:txBody>
          <a:bodyPr/>
          <a:lstStyle/>
          <a:p>
            <a:pPr indent="450215" algn="just"/>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Бүгінгі білім беру жүйесінің   қоғамдағы орны мен ролі, құндылықтық бағдарының өзгеруіне байланысты түрлі деңгейлерде педагогикалық  жобалау нысандары ретінде жаңа білім беру нәтижелерін қалыптастыруды, білім беру үрдісін жаңартуды,   тәрбиелік шараларды ұйымдастыруды алуға болады.</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Жобалауды ұйымдастырушыларға көптеген жаңа бағыттардың ішінен болашақта нәтижелі өзгерістерді қамтамасыз ететін  инновациялық (инвестициялық, дамытушылық, зерттеушілік) жобаларды таңдай білу, оның  өзектілігі мен қажеттігін негіздей білу, жобаланатын өзгерістерді шын мәнінде тәжірибеде жүзеге асырылатынын болжау және бар мүмкіндіктерді  бағалай білу керек. Сонымен қатар, оның сипаттамасын, рәсімдеуін, тиісті  құжаттарын дайындау жолдары мен төмендегі алгоритмін терең меңгеру аса қажет.</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kk-KZ" sz="1800" dirty="0">
                <a:effectLst/>
                <a:latin typeface="Times New Roman" panose="02020603050405020304" pitchFamily="18" charset="0"/>
                <a:ea typeface="Calibri" panose="020F0502020204030204" pitchFamily="34" charset="0"/>
                <a:cs typeface="Times New Roman" panose="02020603050405020304" pitchFamily="18" charset="0"/>
              </a:rPr>
              <a:t>Педагогикалық жобалауды білім беру ұйымының мақсатты – бағдарлы дамуын қамтамасыз ететін бағдарлама  және жоба ретінде ұйымдастырудың құрылымы төмендегі жобалау  компоненттерінен тұрады (сурет 7):</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86807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D18B32-7523-FBAB-6F76-8FFAF40A7D05}"/>
              </a:ext>
            </a:extLst>
          </p:cNvPr>
          <p:cNvSpPr>
            <a:spLocks noGrp="1"/>
          </p:cNvSpPr>
          <p:nvPr>
            <p:ph type="title"/>
          </p:nvPr>
        </p:nvSpPr>
        <p:spPr/>
        <p:txBody>
          <a:bodyPr/>
          <a:lstStyle/>
          <a:p>
            <a:endParaRPr lang="ru-RU"/>
          </a:p>
        </p:txBody>
      </p:sp>
      <p:sp>
        <p:nvSpPr>
          <p:cNvPr id="4" name="Rectangle 69">
            <a:extLst>
              <a:ext uri="{FF2B5EF4-FFF2-40B4-BE49-F238E27FC236}">
                <a16:creationId xmlns:a16="http://schemas.microsoft.com/office/drawing/2014/main" id="{F44259D2-B7DD-E4A9-D890-79A71CD59981}"/>
              </a:ext>
            </a:extLst>
          </p:cNvPr>
          <p:cNvSpPr>
            <a:spLocks noGrp="1" noChangeArrowheads="1"/>
          </p:cNvSpPr>
          <p:nvPr>
            <p:ph idx="1"/>
          </p:nvPr>
        </p:nvSpPr>
        <p:spPr bwMode="auto">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l"/>
            <a:r>
              <a:rPr lang="ru-RU"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Идея, түпкі ниет (мақсат-міндеттер, күтілетін нәтижелер)</a:t>
            </a:r>
          </a:p>
        </p:txBody>
      </p:sp>
    </p:spTree>
    <p:extLst>
      <p:ext uri="{BB962C8B-B14F-4D97-AF65-F5344CB8AC3E}">
        <p14:creationId xmlns:p14="http://schemas.microsoft.com/office/powerpoint/2010/main" val="20295046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43D177-C4B6-B6A9-7C0D-CB3CE8EAD86E}"/>
              </a:ext>
            </a:extLst>
          </p:cNvPr>
          <p:cNvSpPr>
            <a:spLocks noGrp="1"/>
          </p:cNvSpPr>
          <p:nvPr>
            <p:ph type="title"/>
          </p:nvPr>
        </p:nvSpPr>
        <p:spPr/>
        <p:txBody>
          <a:bodyPr/>
          <a:lstStyle/>
          <a:p>
            <a:endParaRPr lang="ru-RU"/>
          </a:p>
        </p:txBody>
      </p:sp>
      <p:sp>
        <p:nvSpPr>
          <p:cNvPr id="3" name="Объект 2">
            <a:extLst>
              <a:ext uri="{FF2B5EF4-FFF2-40B4-BE49-F238E27FC236}">
                <a16:creationId xmlns:a16="http://schemas.microsoft.com/office/drawing/2014/main" id="{AE26D036-B9C9-8050-0713-90925DD38214}"/>
              </a:ext>
            </a:extLst>
          </p:cNvPr>
          <p:cNvSpPr>
            <a:spLocks noGrp="1"/>
          </p:cNvSpPr>
          <p:nvPr>
            <p:ph idx="1"/>
          </p:nvPr>
        </p:nvSpPr>
        <p:spPr/>
        <p:txBody>
          <a:bodyPr/>
          <a:lstStyle/>
          <a:p>
            <a:r>
              <a:rPr lang="kk-KZ" dirty="0"/>
              <a:t>Білім алушылардың жобалық іс-әрекетін ұйымдастыруда коучинг технологияларды қолдану. </a:t>
            </a:r>
            <a:endParaRPr lang="ru-RU" dirty="0"/>
          </a:p>
          <a:p>
            <a:endParaRPr lang="ru-RU" dirty="0"/>
          </a:p>
        </p:txBody>
      </p:sp>
    </p:spTree>
    <p:extLst>
      <p:ext uri="{BB962C8B-B14F-4D97-AF65-F5344CB8AC3E}">
        <p14:creationId xmlns:p14="http://schemas.microsoft.com/office/powerpoint/2010/main" val="3351266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kk-KZ"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anose="020B0604020202020204" pitchFamily="34" charset="0"/>
                <a:cs typeface="Arial" panose="020B0604020202020204" pitchFamily="34" charset="0"/>
              </a:rPr>
              <a:t>Коучинг шешім қабылдауға бағытталған тәсіл ретінде</a:t>
            </a:r>
            <a:endParaRPr lang="ru-RU"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92338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kk-KZ"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Коучинг ...</a:t>
            </a:r>
            <a:endPar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endParaRPr>
          </a:p>
        </p:txBody>
      </p:sp>
      <p:sp>
        <p:nvSpPr>
          <p:cNvPr id="3" name="Объект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85000" lnSpcReduction="20000"/>
          </a:bodyPr>
          <a:lstStyle/>
          <a:p>
            <a:pPr algn="just"/>
            <a:r>
              <a:rPr lang="ru-RU" dirty="0" err="1">
                <a:latin typeface="Arial" panose="020B0604020202020204" pitchFamily="34" charset="0"/>
                <a:cs typeface="Arial" panose="020B0604020202020204" pitchFamily="34" charset="0"/>
              </a:rPr>
              <a:t>бұл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адамға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өзінің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жеке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мақсаттарын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айқындау</a:t>
            </a:r>
            <a:r>
              <a:rPr lang="ru-RU" dirty="0">
                <a:latin typeface="Arial" panose="020B0604020202020204" pitchFamily="34" charset="0"/>
                <a:cs typeface="Arial" panose="020B0604020202020204" pitchFamily="34" charset="0"/>
              </a:rPr>
              <a:t> мен </a:t>
            </a:r>
            <a:r>
              <a:rPr lang="ru-RU" dirty="0" err="1">
                <a:latin typeface="Arial" panose="020B0604020202020204" pitchFamily="34" charset="0"/>
                <a:cs typeface="Arial" panose="020B0604020202020204" pitchFamily="34" charset="0"/>
              </a:rPr>
              <a:t>оған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жеткізуге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кәсіби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көмек</a:t>
            </a:r>
            <a:r>
              <a:rPr lang="ru-RU" dirty="0">
                <a:latin typeface="Arial" panose="020B0604020202020204" pitchFamily="34" charset="0"/>
                <a:cs typeface="Arial" panose="020B0604020202020204" pitchFamily="34" charset="0"/>
              </a:rPr>
              <a:t>. </a:t>
            </a:r>
          </a:p>
          <a:p>
            <a:pPr algn="just"/>
            <a:r>
              <a:rPr lang="ru-RU" dirty="0" err="1">
                <a:latin typeface="Arial" panose="020B0604020202020204" pitchFamily="34" charset="0"/>
                <a:cs typeface="Arial" panose="020B0604020202020204" pitchFamily="34" charset="0"/>
              </a:rPr>
              <a:t>серіктестердің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өмірде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мансапта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бизнесте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жоғары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нәтижелерге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жетуіне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ықпал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ететін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кәсіби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қатынастар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процесі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кеңес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беретін</a:t>
            </a:r>
            <a:r>
              <a:rPr lang="ru-RU" dirty="0">
                <a:latin typeface="Arial" panose="020B0604020202020204" pitchFamily="34" charset="0"/>
                <a:cs typeface="Arial" panose="020B0604020202020204" pitchFamily="34" charset="0"/>
              </a:rPr>
              <a:t> консультант </a:t>
            </a:r>
            <a:r>
              <a:rPr lang="ru-RU" dirty="0" err="1">
                <a:latin typeface="Arial" panose="020B0604020202020204" pitchFamily="34" charset="0"/>
                <a:cs typeface="Arial" panose="020B0604020202020204" pitchFamily="34" charset="0"/>
              </a:rPr>
              <a:t>есебінде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емес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мәселелердің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шешімін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іздеудегі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кәсіби</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дем</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беруші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рөлінде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болады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әрбір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клиенттің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творчестволық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мүмкіндігін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ашады</a:t>
            </a:r>
            <a:r>
              <a:rPr lang="ru-RU" dirty="0">
                <a:latin typeface="Arial" panose="020B0604020202020204" pitchFamily="34" charset="0"/>
                <a:cs typeface="Arial" panose="020B0604020202020204" pitchFamily="34" charset="0"/>
              </a:rPr>
              <a:t>, клиент </a:t>
            </a:r>
            <a:r>
              <a:rPr lang="ru-RU" dirty="0" err="1">
                <a:latin typeface="Arial" panose="020B0604020202020204" pitchFamily="34" charset="0"/>
                <a:cs typeface="Arial" panose="020B0604020202020204" pitchFamily="34" charset="0"/>
              </a:rPr>
              <a:t>өмірінде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жеткілікті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өзгерістердің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болуын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қамтамасыз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ететін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оңды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нәтижелерге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қол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жетуді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демейді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ықпал</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жасайды</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161453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Коучингтің</a:t>
            </a: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басты</a:t>
            </a: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мақсаттары</a:t>
            </a:r>
            <a:r>
              <a:rPr lang="ru-RU"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p>
        </p:txBody>
      </p:sp>
      <p:sp>
        <p:nvSpPr>
          <p:cNvPr id="3" name="Объект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92500" lnSpcReduction="20000"/>
          </a:bodyPr>
          <a:lstStyle/>
          <a:p>
            <a:pPr algn="just"/>
            <a:r>
              <a:rPr lang="ru-RU" dirty="0" err="1">
                <a:latin typeface="Arial" panose="020B0604020202020204" pitchFamily="34" charset="0"/>
                <a:cs typeface="Arial" panose="020B0604020202020204" pitchFamily="34" charset="0"/>
              </a:rPr>
              <a:t>құралдар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ықпалды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сауалдар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мұқият</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тыңдау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түйсіктер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интуициялар</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өмірлік</a:t>
            </a:r>
            <a:r>
              <a:rPr lang="ru-RU" dirty="0">
                <a:latin typeface="Arial" panose="020B0604020202020204" pitchFamily="34" charset="0"/>
                <a:cs typeface="Arial" panose="020B0604020202020204" pitchFamily="34" charset="0"/>
              </a:rPr>
              <a:t> тепе-</a:t>
            </a:r>
            <a:r>
              <a:rPr lang="ru-RU" dirty="0" err="1">
                <a:latin typeface="Arial" panose="020B0604020202020204" pitchFamily="34" charset="0"/>
                <a:cs typeface="Arial" panose="020B0604020202020204" pitchFamily="34" charset="0"/>
              </a:rPr>
              <a:t>теңдікке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балансқа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оқыту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оны </a:t>
            </a:r>
            <a:r>
              <a:rPr lang="ru-RU" dirty="0" err="1">
                <a:latin typeface="Arial" panose="020B0604020202020204" pitchFamily="34" charset="0"/>
                <a:cs typeface="Arial" panose="020B0604020202020204" pitchFamily="34" charset="0"/>
              </a:rPr>
              <a:t>бірлесіп</a:t>
            </a:r>
            <a:r>
              <a:rPr lang="ru-RU" dirty="0">
                <a:latin typeface="Arial" panose="020B0604020202020204" pitchFamily="34" charset="0"/>
                <a:cs typeface="Arial" panose="020B0604020202020204" pitchFamily="34" charset="0"/>
              </a:rPr>
              <a:t> табу </a:t>
            </a:r>
            <a:r>
              <a:rPr lang="ru-RU" dirty="0" err="1">
                <a:latin typeface="Arial" panose="020B0604020202020204" pitchFamily="34" charset="0"/>
                <a:cs typeface="Arial" panose="020B0604020202020204" pitchFamily="34" charset="0"/>
              </a:rPr>
              <a:t>көмегімен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клиенттің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проблемалық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жағдайларын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шешу</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клиенттің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ақырғы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шешімді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қабылдауы</a:t>
            </a:r>
            <a:r>
              <a:rPr lang="ru-RU" dirty="0">
                <a:latin typeface="Arial" panose="020B0604020202020204" pitchFamily="34" charset="0"/>
                <a:cs typeface="Arial" panose="020B0604020202020204" pitchFamily="34" charset="0"/>
              </a:rPr>
              <a:t>;</a:t>
            </a:r>
          </a:p>
          <a:p>
            <a:pPr algn="just"/>
            <a:r>
              <a:rPr lang="ru-RU" dirty="0" err="1">
                <a:latin typeface="Arial" panose="020B0604020202020204" pitchFamily="34" charset="0"/>
                <a:cs typeface="Arial" panose="020B0604020202020204" pitchFamily="34" charset="0"/>
              </a:rPr>
              <a:t>өздігінен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оқуды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ынталандыру</a:t>
            </a:r>
            <a:r>
              <a:rPr lang="ru-RU" dirty="0">
                <a:latin typeface="Arial" panose="020B0604020202020204" pitchFamily="34" charset="0"/>
                <a:cs typeface="Arial" panose="020B0604020202020204" pitchFamily="34" charset="0"/>
              </a:rPr>
              <a:t>;</a:t>
            </a:r>
          </a:p>
          <a:p>
            <a:pPr algn="just"/>
            <a:r>
              <a:rPr lang="ru-RU" dirty="0">
                <a:latin typeface="Arial" panose="020B0604020202020204" pitchFamily="34" charset="0"/>
                <a:cs typeface="Arial" panose="020B0604020202020204" pitchFamily="34" charset="0"/>
              </a:rPr>
              <a:t>клиент </a:t>
            </a:r>
            <a:r>
              <a:rPr lang="ru-RU" dirty="0" err="1">
                <a:latin typeface="Arial" panose="020B0604020202020204" pitchFamily="34" charset="0"/>
                <a:cs typeface="Arial" panose="020B0604020202020204" pitchFamily="34" charset="0"/>
              </a:rPr>
              <a:t>мүмкіндігін</a:t>
            </a:r>
            <a:r>
              <a:rPr lang="ru-RU" dirty="0">
                <a:latin typeface="Arial" panose="020B0604020202020204" pitchFamily="34" charset="0"/>
                <a:cs typeface="Arial" panose="020B0604020202020204" pitchFamily="34" charset="0"/>
              </a:rPr>
              <a:t> ( </a:t>
            </a:r>
            <a:r>
              <a:rPr lang="ru-RU" dirty="0" err="1">
                <a:latin typeface="Arial" panose="020B0604020202020204" pitchFamily="34" charset="0"/>
                <a:cs typeface="Arial" panose="020B0604020202020204" pitchFamily="34" charset="0"/>
              </a:rPr>
              <a:t>потенциалын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толық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ашу</a:t>
            </a:r>
            <a:r>
              <a:rPr lang="ru-RU" dirty="0">
                <a:latin typeface="Arial" panose="020B0604020202020204" pitchFamily="34" charset="0"/>
                <a:cs typeface="Arial" panose="020B0604020202020204" pitchFamily="34" charset="0"/>
              </a:rPr>
              <a:t>;</a:t>
            </a:r>
          </a:p>
          <a:p>
            <a:pPr algn="just"/>
            <a:r>
              <a:rPr lang="ru-RU" dirty="0">
                <a:latin typeface="Arial" panose="020B0604020202020204" pitchFamily="34" charset="0"/>
                <a:cs typeface="Arial" panose="020B0604020202020204" pitchFamily="34" charset="0"/>
              </a:rPr>
              <a:t>клиент </a:t>
            </a:r>
            <a:r>
              <a:rPr lang="ru-RU" dirty="0" err="1">
                <a:latin typeface="Arial" panose="020B0604020202020204" pitchFamily="34" charset="0"/>
                <a:cs typeface="Arial" panose="020B0604020202020204" pitchFamily="34" charset="0"/>
              </a:rPr>
              <a:t>түрткісін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мотивациясын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арттыру</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745330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074242"/>
          </a:xfrm>
        </p:spPr>
        <p:style>
          <a:lnRef idx="2">
            <a:schemeClr val="accent2"/>
          </a:lnRef>
          <a:fillRef idx="1">
            <a:schemeClr val="lt1"/>
          </a:fillRef>
          <a:effectRef idx="0">
            <a:schemeClr val="accent2"/>
          </a:effectRef>
          <a:fontRef idx="minor">
            <a:schemeClr val="dk1"/>
          </a:fontRef>
        </p:style>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Қазіргі</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кезде</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бұл</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тәсілді</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қолдануға</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болатын</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бірнеше</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басымдылыққа</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ие</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аумақтарды</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жеке</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бөліп</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қарастыруға</a:t>
            </a:r>
            <a:r>
              <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 </a:t>
            </a:r>
            <a:r>
              <a:rPr lang="ru-RU" sz="3200" b="1" dirty="0" err="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rPr>
              <a:t>болады</a:t>
            </a:r>
            <a:endParaRPr lang="ru-RU"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457200" y="2564904"/>
            <a:ext cx="8229600" cy="3816424"/>
          </a:xfrm>
        </p:spPr>
        <p:style>
          <a:lnRef idx="2">
            <a:schemeClr val="accent2"/>
          </a:lnRef>
          <a:fillRef idx="1">
            <a:schemeClr val="lt1"/>
          </a:fillRef>
          <a:effectRef idx="0">
            <a:schemeClr val="accent2"/>
          </a:effectRef>
          <a:fontRef idx="minor">
            <a:schemeClr val="dk1"/>
          </a:fontRef>
        </p:style>
        <p:txBody>
          <a:bodyPr>
            <a:normAutofit fontScale="92500" lnSpcReduction="10000"/>
          </a:bodyPr>
          <a:lstStyle/>
          <a:p>
            <a:r>
              <a:rPr lang="ru-RU" dirty="0" err="1">
                <a:latin typeface="Arial" panose="020B0604020202020204" pitchFamily="34" charset="0"/>
                <a:cs typeface="Arial" panose="020B0604020202020204" pitchFamily="34" charset="0"/>
              </a:rPr>
              <a:t>корпоративтік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коучинг</a:t>
            </a:r>
            <a:r>
              <a:rPr lang="ru-RU" dirty="0">
                <a:latin typeface="Arial" panose="020B0604020202020204" pitchFamily="34" charset="0"/>
                <a:cs typeface="Arial" panose="020B0604020202020204" pitchFamily="34" charset="0"/>
              </a:rPr>
              <a:t>;</a:t>
            </a:r>
          </a:p>
          <a:p>
            <a:r>
              <a:rPr lang="ru-RU" dirty="0" err="1">
                <a:latin typeface="Arial" panose="020B0604020202020204" pitchFamily="34" charset="0"/>
                <a:cs typeface="Arial" panose="020B0604020202020204" pitchFamily="34" charset="0"/>
              </a:rPr>
              <a:t>маркетингтегі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коучинг</a:t>
            </a:r>
            <a:r>
              <a:rPr lang="ru-RU" dirty="0">
                <a:latin typeface="Arial" panose="020B0604020202020204" pitchFamily="34" charset="0"/>
                <a:cs typeface="Arial" panose="020B0604020202020204" pitchFamily="34" charset="0"/>
              </a:rPr>
              <a:t>;</a:t>
            </a:r>
          </a:p>
          <a:p>
            <a:r>
              <a:rPr lang="ru-RU" dirty="0" err="1">
                <a:latin typeface="Arial" panose="020B0604020202020204" pitchFamily="34" charset="0"/>
                <a:cs typeface="Arial" panose="020B0604020202020204" pitchFamily="34" charset="0"/>
              </a:rPr>
              <a:t>кіші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бизнестегі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коучинг</a:t>
            </a:r>
            <a:r>
              <a:rPr lang="ru-RU" dirty="0">
                <a:latin typeface="Arial" panose="020B0604020202020204" pitchFamily="34" charset="0"/>
                <a:cs typeface="Arial" panose="020B0604020202020204" pitchFamily="34" charset="0"/>
              </a:rPr>
              <a:t>;</a:t>
            </a:r>
          </a:p>
          <a:p>
            <a:r>
              <a:rPr lang="ru-RU" dirty="0" err="1">
                <a:latin typeface="Arial" panose="020B0604020202020204" pitchFamily="34" charset="0"/>
                <a:cs typeface="Arial" panose="020B0604020202020204" pitchFamily="34" charset="0"/>
              </a:rPr>
              <a:t>өзара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қарым-қатынас</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коучингі</a:t>
            </a:r>
            <a:r>
              <a:rPr lang="ru-RU" dirty="0">
                <a:latin typeface="Arial" panose="020B0604020202020204" pitchFamily="34" charset="0"/>
                <a:cs typeface="Arial" panose="020B0604020202020204" pitchFamily="34" charset="0"/>
              </a:rPr>
              <a:t>;</a:t>
            </a:r>
          </a:p>
          <a:p>
            <a:r>
              <a:rPr lang="ru-RU" dirty="0" err="1">
                <a:latin typeface="Arial" panose="020B0604020202020204" pitchFamily="34" charset="0"/>
                <a:cs typeface="Arial" panose="020B0604020202020204" pitchFamily="34" charset="0"/>
              </a:rPr>
              <a:t>жетістікке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жету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коучингі</a:t>
            </a:r>
            <a:r>
              <a:rPr lang="ru-RU" dirty="0">
                <a:latin typeface="Arial" panose="020B0604020202020204" pitchFamily="34" charset="0"/>
                <a:cs typeface="Arial" panose="020B0604020202020204" pitchFamily="34" charset="0"/>
              </a:rPr>
              <a:t>;</a:t>
            </a:r>
          </a:p>
          <a:p>
            <a:r>
              <a:rPr lang="ru-RU" dirty="0" err="1">
                <a:latin typeface="Arial" panose="020B0604020202020204" pitchFamily="34" charset="0"/>
                <a:cs typeface="Arial" panose="020B0604020202020204" pitchFamily="34" charset="0"/>
              </a:rPr>
              <a:t>әдемілік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денсаулық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коучингі</a:t>
            </a:r>
            <a:r>
              <a:rPr lang="ru-RU" dirty="0">
                <a:latin typeface="Arial" panose="020B0604020202020204" pitchFamily="34" charset="0"/>
                <a:cs typeface="Arial" panose="020B0604020202020204" pitchFamily="34" charset="0"/>
              </a:rPr>
              <a:t>;</a:t>
            </a:r>
          </a:p>
          <a:p>
            <a:r>
              <a:rPr lang="ru-RU" dirty="0" err="1">
                <a:latin typeface="Arial" panose="020B0604020202020204" pitchFamily="34" charset="0"/>
                <a:cs typeface="Arial" panose="020B0604020202020204" pitchFamily="34" charset="0"/>
              </a:rPr>
              <a:t>оқытудағы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коучинг</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818925629"/>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427</Words>
  <Application>Microsoft Office PowerPoint</Application>
  <PresentationFormat>Экран (4:3)</PresentationFormat>
  <Paragraphs>30</Paragraphs>
  <Slides>10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10</vt:i4>
      </vt:variant>
    </vt:vector>
  </HeadingPairs>
  <TitlesOfParts>
    <vt:vector size="14" baseType="lpstr">
      <vt:lpstr>Arial</vt:lpstr>
      <vt:lpstr>Calibri</vt:lpstr>
      <vt:lpstr>Times New Roman</vt:lpstr>
      <vt:lpstr>Тема Office</vt:lpstr>
      <vt:lpstr>8- лекция</vt:lpstr>
      <vt:lpstr>Презентация PowerPoint</vt:lpstr>
      <vt:lpstr>Презентация PowerPoint</vt:lpstr>
      <vt:lpstr>Презентация PowerPoint</vt:lpstr>
      <vt:lpstr>Презентация PowerPoint</vt:lpstr>
      <vt:lpstr>Коучинг шешім қабылдауға бағытталған тәсіл ретінде</vt:lpstr>
      <vt:lpstr>Коучинг ...</vt:lpstr>
      <vt:lpstr>Коучингтің басты мақсаттары </vt:lpstr>
      <vt:lpstr>Қазіргі кезде бұл тәсілді қолдануға болатын бірнеше басымдылыққа ие аумақтарды жеке бөліп қарастыруға болады</vt:lpstr>
      <vt:lpstr>Коучингтің бүгінгі таңда қолданылуы</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Коучинг шешім қабылдауға бағытталған тәсіл ретінде</dc:title>
  <dc:creator>Айнура</dc:creator>
  <cp:lastModifiedBy>Куаныш Молдасан</cp:lastModifiedBy>
  <cp:revision>6</cp:revision>
  <dcterms:created xsi:type="dcterms:W3CDTF">2014-10-12T13:09:41Z</dcterms:created>
  <dcterms:modified xsi:type="dcterms:W3CDTF">2023-10-24T04:47:39Z</dcterms:modified>
</cp:coreProperties>
</file>